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32" r:id="rId3"/>
    <p:sldId id="273" r:id="rId4"/>
    <p:sldId id="260" r:id="rId5"/>
    <p:sldId id="333" r:id="rId6"/>
    <p:sldId id="334" r:id="rId7"/>
    <p:sldId id="335" r:id="rId8"/>
    <p:sldId id="336" r:id="rId9"/>
    <p:sldId id="337" r:id="rId10"/>
    <p:sldId id="267" r:id="rId11"/>
    <p:sldId id="338" r:id="rId12"/>
    <p:sldId id="339" r:id="rId13"/>
    <p:sldId id="340" r:id="rId14"/>
    <p:sldId id="341" r:id="rId15"/>
    <p:sldId id="344" r:id="rId16"/>
    <p:sldId id="345" r:id="rId17"/>
    <p:sldId id="351" r:id="rId18"/>
    <p:sldId id="342" r:id="rId19"/>
    <p:sldId id="352" r:id="rId20"/>
    <p:sldId id="353" r:id="rId21"/>
    <p:sldId id="343" r:id="rId22"/>
    <p:sldId id="350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 showGuides="1">
      <p:cViewPr>
        <p:scale>
          <a:sx n="46" d="100"/>
          <a:sy n="46" d="100"/>
        </p:scale>
        <p:origin x="1917" y="12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45317-BBFE-4F0C-9317-B3AECEC546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 to Power Rule for Exponents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25D714-6D5D-46F5-9521-7F9626C858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 Mathematics</a:t>
            </a:r>
          </a:p>
        </p:txBody>
      </p:sp>
    </p:spTree>
    <p:extLst>
      <p:ext uri="{BB962C8B-B14F-4D97-AF65-F5344CB8AC3E}">
        <p14:creationId xmlns:p14="http://schemas.microsoft.com/office/powerpoint/2010/main" val="173032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282786" y="60267"/>
            <a:ext cx="3626427" cy="974148"/>
          </a:xfrm>
        </p:spPr>
        <p:txBody>
          <a:bodyPr>
            <a:normAutofit/>
          </a:bodyPr>
          <a:lstStyle/>
          <a:p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THESE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81940" y="1214119"/>
                <a:ext cx="11628120" cy="3845561"/>
              </a:xfrm>
            </p:spPr>
            <p:txBody>
              <a:bodyPr numCol="2">
                <a:noAutofit/>
              </a:bodyPr>
              <a:lstStyle/>
              <a:p>
                <a:pPr marL="825246" indent="-742950">
                  <a:lnSpc>
                    <a:spcPct val="100000"/>
                  </a:lnSpc>
                  <a:buFont typeface="+mj-lt"/>
                  <a:buAutoNum type="arabicPeriod"/>
                </a:pPr>
                <a:r>
                  <a:rPr lang="en-US" sz="44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400" b="1" i="1">
                                <a:solidFill>
                                  <a:schemeClr val="tx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4400" b="1" i="1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400" b="1" i="1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𝒂</m:t>
                                </m:r>
                              </m:e>
                              <m:sup>
                                <m:r>
                                  <a:rPr lang="en-US" sz="4400" b="1" i="1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44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𝟑</m:t>
                        </m:r>
                      </m:sup>
                    </m:sSup>
                  </m:oMath>
                </a14:m>
                <a:endParaRPr lang="en-US" sz="4400" b="1" baseline="30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825246" indent="-742950">
                  <a:lnSpc>
                    <a:spcPct val="100000"/>
                  </a:lnSpc>
                  <a:buFont typeface="+mj-lt"/>
                  <a:buAutoNum type="arabicPeriod"/>
                </a:pPr>
                <a:endParaRPr lang="en-US" sz="4400" b="1" baseline="30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96646" indent="-514350">
                  <a:buAutoNum type="arabicPeriod"/>
                </a:pPr>
                <a:r>
                  <a:rPr lang="en-US" sz="44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400" b="1" i="1">
                                <a:solidFill>
                                  <a:schemeClr val="tx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4400" b="1" i="1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400" b="1" i="1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𝟓</m:t>
                                </m:r>
                                <m:r>
                                  <a:rPr lang="en-US" sz="4400" b="1" i="1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𝒗</m:t>
                                </m:r>
                              </m:e>
                              <m:sup>
                                <m:r>
                                  <a:rPr lang="en-US" sz="4400" b="1" i="1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𝟒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44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endParaRPr lang="en-US" sz="4400" b="1" baseline="30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96646" indent="-514350">
                  <a:buAutoNum type="arabicPeriod"/>
                </a:pPr>
                <a:endParaRPr lang="en-US" sz="4400" b="1" baseline="30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96646" indent="-514350">
                  <a:lnSpc>
                    <a:spcPct val="100000"/>
                  </a:lnSpc>
                  <a:buAutoNum type="arabicPeriod"/>
                </a:pPr>
                <a:r>
                  <a:rPr lang="en-US" sz="44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400" b="1" i="1">
                                <a:solidFill>
                                  <a:schemeClr val="tx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400" b="1" i="1">
                                <a:solidFill>
                                  <a:schemeClr val="tx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𝟑</m:t>
                            </m:r>
                            <m:r>
                              <a:rPr lang="en-US" sz="4400" b="1" i="1">
                                <a:solidFill>
                                  <a:schemeClr val="tx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𝒂</m:t>
                            </m:r>
                          </m:e>
                        </m:d>
                      </m:e>
                      <m:sup>
                        <m:r>
                          <a:rPr lang="en-US" sz="44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𝟑</m:t>
                        </m:r>
                      </m:sup>
                    </m:sSup>
                  </m:oMath>
                </a14:m>
                <a:endParaRPr lang="en-US" sz="4400" b="1" baseline="30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96646" indent="-514350">
                  <a:lnSpc>
                    <a:spcPct val="100000"/>
                  </a:lnSpc>
                  <a:buAutoNum type="arabicPeriod"/>
                </a:pPr>
                <a:r>
                  <a:rPr lang="en-US" sz="44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400" b="1" i="1">
                                <a:solidFill>
                                  <a:schemeClr val="tx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4400" b="1" i="1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400" b="1" i="1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𝟑</m:t>
                                </m:r>
                                <m:r>
                                  <a:rPr lang="en-US" sz="4400" b="1" i="1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4400" b="1" i="1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𝟓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en-US" sz="4400" b="1" i="1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400" b="1" i="1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𝒚</m:t>
                                </m:r>
                              </m:e>
                              <m:sup>
                                <m:r>
                                  <a:rPr lang="en-US" sz="4400" b="1" i="1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𝟕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44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endParaRPr lang="en-US" sz="4400" b="1" baseline="30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96646" indent="-514350">
                  <a:lnSpc>
                    <a:spcPct val="100000"/>
                  </a:lnSpc>
                  <a:buAutoNum type="arabicPeriod"/>
                </a:pPr>
                <a:endParaRPr lang="en-US" sz="4400" b="1" baseline="30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96646" indent="-514350">
                  <a:buAutoNum type="arabicPeriod"/>
                </a:pPr>
                <a:r>
                  <a:rPr lang="en-US" sz="44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400" b="1" i="1">
                                <a:solidFill>
                                  <a:schemeClr val="tx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4400" b="1" i="1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400" b="1" i="1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𝟏𝟐</m:t>
                                </m:r>
                                <m:r>
                                  <a:rPr lang="en-US" sz="4400" b="1" i="1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𝒃</m:t>
                                </m:r>
                              </m:e>
                              <m:sup>
                                <m:r>
                                  <a:rPr lang="en-US" sz="4400" b="1" i="1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𝟖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44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96646" indent="-514350">
                  <a:lnSpc>
                    <a:spcPct val="100000"/>
                  </a:lnSpc>
                  <a:buAutoNum type="arabicPeriod"/>
                </a:pPr>
                <a:endParaRPr lang="en-US" sz="4400" b="1" baseline="30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96646" indent="-514350">
                  <a:buAutoNum type="arabicPeriod"/>
                </a:pPr>
                <a:r>
                  <a:rPr lang="en-US" sz="44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400" b="1" i="1">
                                <a:solidFill>
                                  <a:schemeClr val="tx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400" b="1" i="1">
                                <a:solidFill>
                                  <a:schemeClr val="tx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𝟐</m:t>
                            </m:r>
                            <m:sSup>
                              <m:sSupPr>
                                <m:ctrlPr>
                                  <a:rPr lang="en-US" sz="4400" b="1" i="1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400" b="1" i="1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𝒌</m:t>
                                </m:r>
                              </m:e>
                              <m:sup>
                                <m:r>
                                  <a:rPr lang="en-US" sz="4400" b="1" i="1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𝟓</m:t>
                                </m:r>
                              </m:sup>
                            </m:sSup>
                            <m:r>
                              <a:rPr lang="en-US" sz="4400" b="1" i="1">
                                <a:solidFill>
                                  <a:schemeClr val="tx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𝒎</m:t>
                            </m:r>
                          </m:e>
                        </m:d>
                      </m:e>
                      <m:sup>
                        <m:r>
                          <a:rPr lang="en-US" sz="44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𝟒</m:t>
                        </m:r>
                      </m:sup>
                    </m:sSup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81940" y="1214119"/>
                <a:ext cx="11628120" cy="3845561"/>
              </a:xfrm>
              <a:blipFill>
                <a:blip r:embed="rId2"/>
                <a:stretch>
                  <a:fillRect l="-2306" b="-187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4590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7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646949" y="1251585"/>
                <a:ext cx="4898101" cy="1200671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7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7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7</m:t>
                            </m:r>
                            <m: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−</m:t>
                            </m:r>
                            <m: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9</m:t>
                            </m:r>
                          </m:sup>
                        </m:sSup>
                        <m:sSup>
                          <m:sSupPr>
                            <m:ctrlP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6</m:t>
                            </m:r>
                          </m:sup>
                        </m:sSup>
                        <m:r>
                          <a:rPr lang="en-US" sz="7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7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−</m:t>
                        </m:r>
                        <m:r>
                          <a:rPr lang="en-US" sz="7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646949" y="1251585"/>
                <a:ext cx="4898101" cy="120067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47636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8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797617" y="1137285"/>
                <a:ext cx="4596765" cy="1200671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7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7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2</m:t>
                            </m:r>
                            <m: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−</m:t>
                            </m:r>
                            <m: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9</m:t>
                            </m:r>
                          </m:sup>
                        </m:sSup>
                        <m:sSup>
                          <m:sSupPr>
                            <m:ctrlP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0</m:t>
                            </m:r>
                          </m:sup>
                        </m:sSup>
                        <m:r>
                          <a:rPr lang="en-US" sz="7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7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797617" y="1137285"/>
                <a:ext cx="4596765" cy="120067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15826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9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194945" y="1137285"/>
                <a:ext cx="5802110" cy="1200671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7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7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12</m:t>
                            </m:r>
                          </m:sup>
                        </m:sSup>
                        <m:sSup>
                          <m:sSupPr>
                            <m:ctrlP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−4</m:t>
                            </m:r>
                          </m:sup>
                        </m:sSup>
                        <m:r>
                          <a:rPr lang="en-US" sz="7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𝑤</m:t>
                        </m:r>
                        <m:r>
                          <a:rPr lang="en-US" sz="7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7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−4</m:t>
                        </m:r>
                      </m:sup>
                    </m:sSup>
                  </m:oMath>
                </a14:m>
                <a:endParaRPr lang="en-US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194945" y="1137285"/>
                <a:ext cx="5802110" cy="120067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72620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10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314440" y="1137285"/>
                <a:ext cx="5563120" cy="1200671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7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7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5</m:t>
                            </m:r>
                            <m: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−3</m:t>
                            </m:r>
                          </m:sup>
                        </m:sSup>
                        <m:sSup>
                          <m:sSupPr>
                            <m:ctrlP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0</m:t>
                            </m:r>
                          </m:sup>
                        </m:sSup>
                        <m:sSup>
                          <m:sSupPr>
                            <m:ctrlP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p>
                            <m: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7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7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en-US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314440" y="1137285"/>
                <a:ext cx="5563120" cy="120067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11823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282786" y="60267"/>
            <a:ext cx="3626427" cy="974148"/>
          </a:xfrm>
        </p:spPr>
        <p:txBody>
          <a:bodyPr>
            <a:normAutofit/>
          </a:bodyPr>
          <a:lstStyle/>
          <a:p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THESE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81940" y="1214119"/>
                <a:ext cx="11628120" cy="3845561"/>
              </a:xfrm>
            </p:spPr>
            <p:txBody>
              <a:bodyPr numCol="2">
                <a:noAutofit/>
              </a:bodyPr>
              <a:lstStyle/>
              <a:p>
                <a:pPr marL="825246" indent="-742950">
                  <a:lnSpc>
                    <a:spcPct val="100000"/>
                  </a:lnSpc>
                  <a:buFont typeface="+mj-lt"/>
                  <a:buAutoNum type="arabicPeriod"/>
                </a:pP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4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4400" b="1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400" b="1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𝟏𝟐</m:t>
                                </m:r>
                                <m:r>
                                  <a:rPr lang="en-US" sz="4400" b="1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𝒃</m:t>
                                </m:r>
                              </m:e>
                              <m:sup>
                                <m:r>
                                  <a:rPr lang="en-US" sz="4400" b="1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𝟖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en-US" sz="4400" b="1" baseline="30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825246" indent="-742950">
                  <a:lnSpc>
                    <a:spcPct val="100000"/>
                  </a:lnSpc>
                  <a:buFont typeface="+mj-lt"/>
                  <a:buAutoNum type="arabicPeriod"/>
                </a:pPr>
                <a:endParaRPr lang="en-US" sz="4400" b="1" baseline="30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96646" indent="-514350">
                  <a:buAutoNum type="arabicPeriod"/>
                </a:pP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4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4400" b="1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400" b="1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𝟐</m:t>
                                </m:r>
                                <m:r>
                                  <a:rPr lang="en-US" sz="4400" b="1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𝒂</m:t>
                                </m:r>
                              </m:e>
                              <m:sup>
                                <m:r>
                                  <a:rPr lang="en-US" sz="4400" b="1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4400" b="1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𝟔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𝟓</m:t>
                        </m:r>
                      </m:sup>
                    </m:sSup>
                  </m:oMath>
                </a14:m>
                <a:endParaRPr lang="en-US" sz="4400" b="1" baseline="30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96646" indent="-514350">
                  <a:buAutoNum type="arabicPeriod"/>
                </a:pPr>
                <a:endParaRPr lang="en-US" sz="4400" b="1" baseline="30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96646" indent="-514350">
                  <a:lnSpc>
                    <a:spcPct val="100000"/>
                  </a:lnSpc>
                  <a:buAutoNum type="arabicPeriod"/>
                </a:pP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4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4400" b="1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400" b="1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𝟑</m:t>
                                </m:r>
                                <m:r>
                                  <a:rPr lang="en-US" sz="4400" b="1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𝒃</m:t>
                                </m:r>
                              </m:e>
                              <m:sup>
                                <m:r>
                                  <a:rPr lang="en-US" sz="4400" b="1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𝟗</m:t>
                                </m:r>
                              </m:sup>
                            </m:sSup>
                            <m:r>
                              <a:rPr lang="en-US" sz="44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𝒄</m:t>
                            </m:r>
                          </m:e>
                        </m:d>
                      </m:e>
                      <m:sup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−</m:t>
                        </m:r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𝟑</m:t>
                        </m:r>
                      </m:sup>
                    </m:sSup>
                  </m:oMath>
                </a14:m>
                <a:endParaRPr lang="en-US" sz="4400" b="1" baseline="30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96646" indent="-514350">
                  <a:lnSpc>
                    <a:spcPct val="100000"/>
                  </a:lnSpc>
                  <a:buAutoNum type="arabicPeriod"/>
                </a:pP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4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4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𝟖</m:t>
                            </m:r>
                            <m:r>
                              <a:rPr lang="en-US" sz="44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𝒙</m:t>
                            </m:r>
                          </m:e>
                        </m:d>
                      </m:e>
                      <m:sup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−</m:t>
                        </m:r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𝟒</m:t>
                        </m:r>
                      </m:sup>
                    </m:sSup>
                  </m:oMath>
                </a14:m>
                <a:endParaRPr lang="en-US" sz="4400" b="1" baseline="30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96646" indent="-514350">
                  <a:lnSpc>
                    <a:spcPct val="100000"/>
                  </a:lnSpc>
                  <a:buAutoNum type="arabicPeriod"/>
                </a:pPr>
                <a:endParaRPr lang="en-US" sz="4400" b="1" baseline="30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96646" indent="-514350">
                  <a:buAutoNum type="arabicPeriod"/>
                </a:pP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  </m:t>
                        </m:r>
                        <m:d>
                          <m:dPr>
                            <m:ctrlPr>
                              <a:rPr lang="en-US" sz="44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4400" b="1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400" b="1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𝟕</m:t>
                                </m:r>
                                <m:r>
                                  <a:rPr lang="en-US" sz="4400" b="1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𝒚</m:t>
                                </m:r>
                              </m:e>
                              <m:sup>
                                <m:r>
                                  <a:rPr lang="en-US" sz="4400" b="1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4400" b="1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𝟓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en-US" sz="4400" b="1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400" b="1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𝒛</m:t>
                                </m:r>
                              </m:e>
                              <m:sup>
                                <m:r>
                                  <a:rPr lang="en-US" sz="4400" b="1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𝟎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𝟑</m:t>
                        </m:r>
                      </m:sup>
                    </m:sSup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96646" indent="-514350">
                  <a:lnSpc>
                    <a:spcPct val="100000"/>
                  </a:lnSpc>
                  <a:buAutoNum type="arabicPeriod"/>
                </a:pPr>
                <a:endParaRPr lang="en-US" sz="4400" b="1" baseline="30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96646" indent="-514350">
                  <a:buAutoNum type="arabicPeriod"/>
                </a:pP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4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4400" b="1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400" b="1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𝒑</m:t>
                                </m:r>
                              </m:e>
                              <m:sup>
                                <m:r>
                                  <a:rPr lang="en-US" sz="4400" b="1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𝟎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𝟖</m:t>
                        </m:r>
                      </m:sup>
                    </m:sSup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81940" y="1214119"/>
                <a:ext cx="11628120" cy="3845561"/>
              </a:xfrm>
              <a:blipFill>
                <a:blip r:embed="rId2"/>
                <a:stretch>
                  <a:fillRect l="-2306" t="-3328" b="-201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46067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72160"/>
            <a:ext cx="4333240" cy="120396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7720" y="1904999"/>
            <a:ext cx="9905308" cy="3477491"/>
          </a:xfrm>
        </p:spPr>
        <p:txBody>
          <a:bodyPr>
            <a:normAutofit fontScale="77500" lnSpcReduction="20000"/>
          </a:bodyPr>
          <a:lstStyle/>
          <a:p>
            <a:pPr marL="82296" indent="0">
              <a:buClr>
                <a:schemeClr val="tx2"/>
              </a:buClr>
              <a:buNone/>
            </a:pPr>
            <a:r>
              <a:rPr lang="en-US" sz="4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will apply the power to a power and multiplication rules of exponents in order to simplify an algebraic expression.</a:t>
            </a:r>
          </a:p>
          <a:p>
            <a:pPr marL="82296" indent="0">
              <a:buClr>
                <a:schemeClr val="tx2"/>
              </a:buClr>
              <a:buNone/>
            </a:pPr>
            <a:endParaRPr lang="en-US" sz="4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2296" indent="0">
              <a:buClr>
                <a:schemeClr val="tx2"/>
              </a:buClr>
              <a:buNone/>
            </a:pPr>
            <a:r>
              <a:rPr lang="en-US" sz="4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will apply the negative and zero exponent rules to calculate the product of two or three mathematical terms.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7379072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004218" y="152834"/>
            <a:ext cx="8183563" cy="753051"/>
          </a:xfrm>
        </p:spPr>
        <p:txBody>
          <a:bodyPr/>
          <a:lstStyle/>
          <a:p>
            <a:pPr algn="ctr"/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Steps to Solving Mixed Problems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17500" y="1023215"/>
            <a:ext cx="11874500" cy="5305425"/>
          </a:xfrm>
        </p:spPr>
        <p:txBody>
          <a:bodyPr>
            <a:normAutofit/>
          </a:bodyPr>
          <a:lstStyle/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Think PEMDAS!!!!!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Apply Power to Power Rule </a:t>
            </a:r>
          </a:p>
          <a:p>
            <a:pPr marL="971550" lvl="1" indent="-571500"/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Multiply Exponents/ Simplify Coefficients</a:t>
            </a:r>
          </a:p>
          <a:p>
            <a:pPr marL="742950" indent="-742950">
              <a:buFont typeface="+mj-lt"/>
              <a:buAutoNum type="arabicPeriod"/>
            </a:pPr>
            <a:endParaRPr lang="en-US" sz="10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Apply Multiplication Rule</a:t>
            </a:r>
          </a:p>
          <a:p>
            <a:pPr lvl="1"/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 Exponents (Small Numbers)/ Multiply the   </a:t>
            </a:r>
          </a:p>
          <a:p>
            <a:pPr marL="457200" lvl="1" indent="0">
              <a:buNone/>
            </a:pPr>
            <a:r>
              <a:rPr lang="en-US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Coefficients (Big Numbers) 	</a:t>
            </a:r>
          </a:p>
          <a:p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504894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146935" y="1303539"/>
                <a:ext cx="7356764" cy="120067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72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2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72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US" sz="72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72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72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72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sz="72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)(</m:t>
                          </m:r>
                          <m:sSup>
                            <m:sSupPr>
                              <m:ctrlPr>
                                <a:rPr lang="en-US" sz="72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72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72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72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  <m:sSup>
                            <m:sSupPr>
                              <m:ctrlPr>
                                <a:rPr lang="en-US" sz="72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72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72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72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72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7200" dirty="0"/>
              </a:p>
              <a:p>
                <a:pPr>
                  <a:buNone/>
                </a:pPr>
                <a:endParaRPr lang="en-US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146935" y="1303539"/>
                <a:ext cx="7356764" cy="120067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91596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146935" y="1303539"/>
                <a:ext cx="6695729" cy="1200671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7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7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7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𝑎</m:t>
                        </m:r>
                        <m:sSup>
                          <m:sSupPr>
                            <m:ctrlP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−4</m:t>
                            </m:r>
                          </m:sup>
                        </m:sSup>
                        <m:r>
                          <a:rPr lang="en-US" sz="7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)(</m:t>
                        </m:r>
                        <m:sSup>
                          <m:sSupPr>
                            <m:ctrlP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sSup>
                          <m:sSupPr>
                            <m:ctrlP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  <m:r>
                          <a:rPr lang="en-US" sz="7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7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US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146935" y="1303539"/>
                <a:ext cx="6695729" cy="120067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1132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72160"/>
            <a:ext cx="4333240" cy="120396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7719" y="1904999"/>
            <a:ext cx="10840489" cy="3477491"/>
          </a:xfrm>
        </p:spPr>
        <p:txBody>
          <a:bodyPr>
            <a:normAutofit fontScale="85000" lnSpcReduction="20000"/>
          </a:bodyPr>
          <a:lstStyle/>
          <a:p>
            <a:pPr marL="82296" indent="0">
              <a:buClr>
                <a:schemeClr val="tx2"/>
              </a:buClr>
              <a:buNone/>
            </a:pPr>
            <a:r>
              <a:rPr lang="en-US" sz="4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will apply the power to a power rule of exponents in order to simplify an algebraic expression.</a:t>
            </a:r>
          </a:p>
          <a:p>
            <a:pPr marL="82296" indent="0">
              <a:buClr>
                <a:schemeClr val="tx2"/>
              </a:buClr>
              <a:buNone/>
            </a:pPr>
            <a:endParaRPr lang="en-US" sz="4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2296" indent="0">
              <a:buClr>
                <a:schemeClr val="tx2"/>
              </a:buClr>
              <a:buNone/>
            </a:pPr>
            <a:r>
              <a:rPr lang="en-US" sz="4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will apply the negative and zero exponent rules to calculate the product of two or three mathematical terms.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6148386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146935" y="1303539"/>
                <a:ext cx="7356764" cy="1200671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7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7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(2</m:t>
                        </m:r>
                        <m:sSup>
                          <m:sSupPr>
                            <m:ctrlP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sSup>
                          <m:sSupPr>
                            <m:ctrlP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p>
                            <m: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0</m:t>
                            </m:r>
                          </m:sup>
                        </m:sSup>
                        <m:r>
                          <a:rPr lang="en-US" sz="7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)(3</m:t>
                        </m:r>
                        <m:sSup>
                          <m:sSupPr>
                            <m:ctrlP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sSup>
                          <m:sSupPr>
                            <m:ctrlP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p>
                            <m: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6</m:t>
                            </m:r>
                          </m:sup>
                        </m:sSup>
                        <m:r>
                          <a:rPr lang="en-US" sz="7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7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en-US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146935" y="1303539"/>
                <a:ext cx="7356764" cy="120067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60747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146935" y="1303539"/>
                <a:ext cx="7356764" cy="1200671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7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(</m:t>
                            </m:r>
                            <m:sSup>
                              <m:sSupPr>
                                <m:ctrlPr>
                                  <a:rPr lang="en-US" sz="72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72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72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en-US" sz="72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72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p>
                                <m:r>
                                  <a:rPr lang="en-US" sz="72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7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7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𝑦</m:t>
                        </m:r>
                        <m:sSup>
                          <m:sSupPr>
                            <m:ctrlP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p>
                            <m: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7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7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146935" y="1303539"/>
                <a:ext cx="7356764" cy="120067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23948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810125" y="0"/>
            <a:ext cx="2571750" cy="992188"/>
          </a:xfrm>
        </p:spPr>
        <p:txBody>
          <a:bodyPr/>
          <a:lstStyle/>
          <a:p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Practice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601230" y="1413163"/>
                <a:ext cx="11057370" cy="4031673"/>
              </a:xfrm>
            </p:spPr>
            <p:txBody>
              <a:bodyPr numCol="2">
                <a:noAutofit/>
              </a:bodyPr>
              <a:lstStyle/>
              <a:p>
                <a:pPr marL="596646" indent="-514350">
                  <a:buAutoNum type="arabicPeriod"/>
                </a:pPr>
                <a:r>
                  <a:rPr lang="en-US" sz="4400" b="1" dirty="0">
                    <a:effectLst/>
                  </a:rPr>
                  <a:t>   </a:t>
                </a:r>
                <a14:m>
                  <m:oMath xmlns:m="http://schemas.openxmlformats.org/officeDocument/2006/math">
                    <m:r>
                      <a:rPr lang="en-US" sz="44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4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4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US" sz="44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4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44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  <m:sSup>
                      <m:sSupPr>
                        <m:ctrlPr>
                          <a:rPr lang="en-US" sz="44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sz="44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44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US" sz="44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p>
                            <m:r>
                              <a:rPr lang="en-US" sz="44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  <m:r>
                          <a:rPr lang="en-US" sz="4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4400" b="1" dirty="0">
                  <a:effectLst/>
                </a:endParaRPr>
              </a:p>
              <a:p>
                <a:pPr marL="825246" indent="-742950">
                  <a:buFont typeface="+mj-lt"/>
                  <a:buAutoNum type="arabicPeriod" startAt="4"/>
                </a:pPr>
                <a:endParaRPr lang="en-US" sz="44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marL="825246" indent="-742950">
                  <a:buFont typeface="+mj-lt"/>
                  <a:buAutoNum type="arabicPeriod" startAt="2"/>
                </a:pPr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4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4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US" sz="4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4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−8</m:t>
                        </m:r>
                      </m:sup>
                    </m:sSup>
                    <m:r>
                      <a:rPr lang="en-US" sz="44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  <m:sSup>
                      <m:sSupPr>
                        <m:ctrlPr>
                          <a:rPr lang="en-US" sz="4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sz="44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44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US" sz="44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p>
                            <m:r>
                              <a:rPr lang="en-US" sz="44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  <m:r>
                          <a:rPr lang="en-US" sz="4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endParaRPr lang="en-US" sz="4400" b="1" dirty="0"/>
              </a:p>
              <a:p>
                <a:pPr marL="596646" indent="-514350">
                  <a:buAutoNum type="arabicPeriod" startAt="2"/>
                </a:pPr>
                <a:endParaRPr lang="en-US" sz="4400" dirty="0">
                  <a:effectLst/>
                </a:endParaRPr>
              </a:p>
              <a:p>
                <a:pPr marL="596646" indent="-514350">
                  <a:buAutoNum type="arabicPeriod" startAt="2"/>
                </a:pPr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44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US" sz="4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4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sSup>
                      <m:sSupPr>
                        <m:ctrlPr>
                          <a:rPr lang="en-US" sz="4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4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44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  <m:sSup>
                      <m:sSupPr>
                        <m:ctrlPr>
                          <a:rPr lang="en-US" sz="4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sz="44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US" sz="44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44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−2</m:t>
                            </m:r>
                          </m:sup>
                        </m:sSup>
                        <m:r>
                          <a:rPr lang="en-US" sz="4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4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</m:oMath>
                </a14:m>
                <a:endParaRPr lang="en-US" sz="4800" b="1" dirty="0">
                  <a:effectLst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601230" y="1413163"/>
                <a:ext cx="11057370" cy="4031673"/>
              </a:xfrm>
              <a:blipFill>
                <a:blip r:embed="rId2"/>
                <a:stretch>
                  <a:fillRect l="-2481" t="-4992" b="-36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7193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80176" y="162560"/>
            <a:ext cx="8825345" cy="90392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Raising a Power to a Power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622425" y="1331913"/>
                <a:ext cx="8947150" cy="3102928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Rule: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6600" b="1" i="1" smtClean="0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6600" b="1" i="1" smtClean="0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sz="6600" b="1" i="1" smtClean="0">
                                <a:solidFill>
                                  <a:schemeClr val="tx2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6600" b="1" i="1" smtClean="0">
                                <a:solidFill>
                                  <a:schemeClr val="tx2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en-US" sz="6600" b="1" i="1" smtClean="0">
                                <a:solidFill>
                                  <a:schemeClr val="tx2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𝒎</m:t>
                            </m:r>
                          </m:sup>
                        </m:sSup>
                        <m:r>
                          <a:rPr lang="en-US" sz="6600" b="1" i="1" smtClean="0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6600" b="1" i="1" smtClean="0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  <m:r>
                      <a:rPr lang="en-US" sz="6600" b="1" i="1" smtClean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6600" b="1" i="1" smtClean="0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6600" b="1" i="1" smtClean="0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6600" b="1" i="1" smtClean="0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6600" b="1" i="1" smtClean="0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6600" b="1" i="1" smtClean="0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𝒏</m:t>
                        </m:r>
                      </m:sup>
                    </m:sSup>
                  </m:oMath>
                </a14:m>
                <a:endParaRPr lang="en-US" sz="5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None/>
                </a:pPr>
                <a:endParaRPr lang="en-US" sz="5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None/>
                </a:pPr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*Multiply the exponents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622425" y="1331913"/>
                <a:ext cx="8947150" cy="3102928"/>
              </a:xfrm>
              <a:blipFill>
                <a:blip r:embed="rId2"/>
                <a:stretch>
                  <a:fillRect l="-4768" t="-4118" b="-49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2854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4686300" y="1137285"/>
                <a:ext cx="2819400" cy="1158240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72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2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72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72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sz="72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en-US" sz="72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72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US" sz="4400" dirty="0"/>
              </a:p>
              <a:p>
                <a:pPr>
                  <a:buNone/>
                </a:pPr>
                <a:endParaRPr lang="en-US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4686300" y="1137285"/>
                <a:ext cx="2819400" cy="115824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585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4686300" y="1137285"/>
                <a:ext cx="2819400" cy="1158240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72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2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72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72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72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en-US" sz="72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72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4400" dirty="0"/>
              </a:p>
              <a:p>
                <a:pPr>
                  <a:buNone/>
                </a:pPr>
                <a:endParaRPr lang="en-US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4686300" y="1137285"/>
                <a:ext cx="2819400" cy="115824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2347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685309" y="1137285"/>
                <a:ext cx="4821381" cy="1491615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9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9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96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96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96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r>
                            <a:rPr lang="en-US" sz="9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9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9600" dirty="0"/>
              </a:p>
              <a:p>
                <a:pPr>
                  <a:buNone/>
                </a:pPr>
                <a:endParaRPr lang="en-US" sz="4400" dirty="0"/>
              </a:p>
              <a:p>
                <a:pPr>
                  <a:buNone/>
                </a:pPr>
                <a:endParaRPr lang="en-US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685309" y="1137285"/>
                <a:ext cx="4821381" cy="1491615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5030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170959" y="1428229"/>
                <a:ext cx="5850082" cy="1512397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72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2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(3</m:t>
                          </m:r>
                          <m:r>
                            <a:rPr lang="en-US" sz="72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  <m:sSup>
                            <m:sSupPr>
                              <m:ctrlPr>
                                <a:rPr lang="en-US" sz="72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72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72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72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72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4400" dirty="0"/>
              </a:p>
              <a:p>
                <a:pPr>
                  <a:buNone/>
                </a:pPr>
                <a:endParaRPr lang="en-US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170959" y="1428229"/>
                <a:ext cx="5850082" cy="1512397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5166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090304" y="1381211"/>
                <a:ext cx="8011392" cy="1512398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72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2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72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72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72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72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72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72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𝑦</m:t>
                          </m:r>
                          <m:sSup>
                            <m:sSupPr>
                              <m:ctrlPr>
                                <a:rPr lang="en-US" sz="72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72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72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72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72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7200" dirty="0"/>
              </a:p>
              <a:p>
                <a:pPr>
                  <a:buNone/>
                </a:pPr>
                <a:endParaRPr lang="en-US" sz="7200" dirty="0"/>
              </a:p>
              <a:p>
                <a:pPr>
                  <a:buNone/>
                </a:pPr>
                <a:endParaRPr lang="en-US" sz="4400" dirty="0"/>
              </a:p>
              <a:p>
                <a:pPr>
                  <a:buNone/>
                </a:pPr>
                <a:endParaRPr lang="en-US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090304" y="1381211"/>
                <a:ext cx="8011392" cy="151239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9711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6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513743" y="1324551"/>
                <a:ext cx="5164513" cy="1491615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7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7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7</m:t>
                            </m:r>
                            <m: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9</m:t>
                            </m:r>
                          </m:sup>
                        </m:sSup>
                        <m:sSup>
                          <m:sSupPr>
                            <m:ctrlP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7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6</m:t>
                            </m:r>
                          </m:sup>
                        </m:sSup>
                        <m:r>
                          <a:rPr lang="en-US" sz="7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7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513743" y="1324551"/>
                <a:ext cx="5164513" cy="1491615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8553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55</TotalTime>
  <Words>217</Words>
  <Application>Microsoft Office PowerPoint</Application>
  <PresentationFormat>Widescreen</PresentationFormat>
  <Paragraphs>82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Calibri</vt:lpstr>
      <vt:lpstr>Calibri Light</vt:lpstr>
      <vt:lpstr>Cambria Math</vt:lpstr>
      <vt:lpstr>Retrospect</vt:lpstr>
      <vt:lpstr>Power to Power Rule for Exponents</vt:lpstr>
      <vt:lpstr>Objective</vt:lpstr>
      <vt:lpstr>Raising a Power to a Power</vt:lpstr>
      <vt:lpstr>Example 1</vt:lpstr>
      <vt:lpstr>Example 2</vt:lpstr>
      <vt:lpstr>Example 3</vt:lpstr>
      <vt:lpstr>Example 4</vt:lpstr>
      <vt:lpstr>Example 5</vt:lpstr>
      <vt:lpstr>Example 6</vt:lpstr>
      <vt:lpstr>TRY THESE </vt:lpstr>
      <vt:lpstr>Example 7</vt:lpstr>
      <vt:lpstr>Example 8</vt:lpstr>
      <vt:lpstr>Example 9</vt:lpstr>
      <vt:lpstr>Example 10</vt:lpstr>
      <vt:lpstr>TRY THESE </vt:lpstr>
      <vt:lpstr>Objective</vt:lpstr>
      <vt:lpstr>Steps to Solving Mixed Problems </vt:lpstr>
      <vt:lpstr>Example 11</vt:lpstr>
      <vt:lpstr>Example 12</vt:lpstr>
      <vt:lpstr>Example 13</vt:lpstr>
      <vt:lpstr>Example 14</vt:lpstr>
      <vt:lpstr>Practice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Multiplication Rule for Exponents</dc:title>
  <dc:creator>Michael Kuniega</dc:creator>
  <cp:lastModifiedBy>Michael Kuniega</cp:lastModifiedBy>
  <cp:revision>10</cp:revision>
  <dcterms:created xsi:type="dcterms:W3CDTF">2019-10-26T21:37:29Z</dcterms:created>
  <dcterms:modified xsi:type="dcterms:W3CDTF">2019-11-02T15:39:59Z</dcterms:modified>
</cp:coreProperties>
</file>